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9D1F"/>
    <a:srgbClr val="669900"/>
    <a:srgbClr val="000000"/>
    <a:srgbClr val="292929"/>
    <a:srgbClr val="666699"/>
    <a:srgbClr val="2A2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1DDBC-58D3-40EC-9AC2-77512B91E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E5366FC-B9FE-4535-BEF0-5C945D4FA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7ED876-86A0-415A-81C2-311A999F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729BD0-05AD-4C83-8E43-21F42A6E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B2221A-30F9-4ACC-9E2B-DEBEF443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C49C2-A088-4794-A9CD-B0A07476A2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483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2832A-2ED0-4E47-B84C-3D4F8FF44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CC305C-872F-40EC-A717-FC3537C07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BD840C-EA91-42B8-9B29-2D8A27A2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4D61A4-79ED-4ED0-8D18-3736E11B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B35FEC-7C65-43D6-AC7C-B7A9838C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0C594-C695-45B9-8C93-58E98258C6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485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831962-F2A4-474E-AAAE-8642807B0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C65A85-C1D6-458D-A0E2-F037A6E63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EBBF50-BE88-4AA3-94E5-E60BC265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7387D6-8EFB-4626-BC2B-3CD5B813B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E3DE70-ECD8-4673-B8D5-55F9877A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F49D6-E014-41FD-8257-1DFC7F1783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9566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34982-965C-4CDA-9DD5-C552DF19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1A87E6-1171-4EF5-9E62-DEF2E76503F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527E9F-ABAD-42CB-81BB-1BD2FA33A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FC29E5-4F20-4E33-9ADF-A5F92967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7ED783-683E-4F2E-B7E7-88CA3AC8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B78883-F8C8-432F-98B3-A0427D25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6E0C3B-D5EC-40F2-90F9-730C00B858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417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5F8AD-D8AD-40EE-A495-F4634D5F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5FC97-553A-4581-A881-D8C4F4AC5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19813B-7AB0-4377-8C6D-E7CC7C6E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189D64-D93C-4868-AEDB-DF7CEF40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D96795-6365-4692-B439-7BDECC0F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B35A2-C0FA-4FA0-8077-7FF990D2D1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416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87E09-2EF2-4730-BA8E-9860167D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AD4711-6D82-4A78-B138-E8A7731F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86273-31AB-4814-9976-C3FF6649B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E031E4-94E9-45BA-BBE0-22ED49C4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4BA8BD-7C77-4EC4-B35D-C2C65895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BAB3-D525-4ACA-8B7E-C590F43D93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691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2AD26-DCE5-4C26-BF78-8FFEA2EB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14B7A9-BD3D-41F6-B969-C6E899DEE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EEFD57-7418-4C8C-9CA2-C8BB115A0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40D311-9799-42C0-BC8E-977E2D52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4A8339-E35C-452B-B204-FF3BA356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279960-57C5-45AB-A449-38852634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6658D-A2BF-4125-A679-FB512FD425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130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386C81-A82E-4672-A799-20A14117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98F290-FEED-4F87-B3A9-E4F86111F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D2F568-D016-4CB3-BCC7-7275486AC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CC5986F-BCB4-45D0-84C6-B60FEC16C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965F02-E1B8-46FC-9E2F-B0FF6C2A3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7B4C405-A5E8-4A06-9D3B-53977E45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6C8660F-34C1-4F28-AC4A-45B4E1A6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EBD420B-7C85-400E-9020-1A64C066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5D236-A9A9-4672-A247-DC3E8806A2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29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4BED0-F891-45AE-AF2D-02EC03FF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46C9F00-D580-4994-8028-AAE4F1E7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645211-FB37-416F-87F7-8D62B4C1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8453716-2507-41FC-A980-ADE2BBE5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F57D5-6A4B-4AC0-9B3A-19E126E71D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167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1BCAD85-87E6-41AE-8D92-72E4A1EA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86F62D-C7CA-411B-A627-F4FDCFC0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6DCB5D-5ED7-4970-80FA-11B9DFDA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E6AEB-8BAA-48C0-B3E2-B4B41A9951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960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1E088-1390-443A-9913-E8738FD8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6C9B0-EF3D-467C-A23B-5C478E29D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BF935B-3D96-4B94-86A0-24905F77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3DA783-25D6-47D2-83C0-0CF1DF3B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CC260D-B513-498D-B50A-93C9766A0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18431E-16A3-420D-A36C-5262E080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A88-8B6E-4E08-BAF9-CEDAF4CE33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735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77D29-1862-4444-9B46-D2B72E25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63EC297-00FD-4C59-B0DB-7332771860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49F49F-4050-47EA-AC82-D8C52B76E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065065-405B-486E-B088-AD6582D4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7CB21A-F755-424B-95DA-A8D8D692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3C232A-8FE5-4121-AF2A-CBD64503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C3FBA-6151-483F-9F6B-E29C9FF61C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774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ld_paper">
            <a:extLst>
              <a:ext uri="{FF2B5EF4-FFF2-40B4-BE49-F238E27FC236}">
                <a16:creationId xmlns:a16="http://schemas.microsoft.com/office/drawing/2014/main" id="{422DF648-BB6A-472A-920D-4197C68B8E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AF6E8254-6676-4DF2-B398-66162F68F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7F6D1A-39C4-41B0-9187-DA7E3A340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2C5610-C7BA-450A-81A9-3FB68ADBD7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BC9513-E472-4B5A-BF90-2F0DA0A087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50FC0C-2CBC-4E39-9989-E955117691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0971E19-DD11-4850-BE40-9D2BEC5513D0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33" name="Picture 9" descr="1439_I_cs_recyklace_tcm168-156755">
            <a:extLst>
              <a:ext uri="{FF2B5EF4-FFF2-40B4-BE49-F238E27FC236}">
                <a16:creationId xmlns:a16="http://schemas.microsoft.com/office/drawing/2014/main" id="{3C0F371C-0A49-48FC-BF3A-B171910448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50482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B130FC73-6CE4-4BA5-947F-AAF7819F1CC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cs-CZ" altLang="cs-CZ" sz="5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Jak třídíme v naší škole?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F36A3CF-1176-48A0-AE64-F05052C633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989138"/>
            <a:ext cx="4968875" cy="4525962"/>
          </a:xfrm>
        </p:spPr>
        <p:txBody>
          <a:bodyPr/>
          <a:lstStyle/>
          <a:p>
            <a:pPr>
              <a:buClr>
                <a:schemeClr val="bg2"/>
              </a:buClr>
              <a:buSzPct val="80000"/>
              <a:buFontTx/>
              <a:buNone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V naší škole třídíme:</a:t>
            </a:r>
          </a:p>
          <a:p>
            <a:pPr lvl="3"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papír</a:t>
            </a:r>
          </a:p>
          <a:p>
            <a:pPr lvl="3"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plast</a:t>
            </a:r>
          </a:p>
          <a:p>
            <a:pPr lvl="3"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bioodpad</a:t>
            </a:r>
          </a:p>
          <a:p>
            <a:pPr lvl="3"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baterie</a:t>
            </a:r>
          </a:p>
        </p:txBody>
      </p:sp>
      <p:pic>
        <p:nvPicPr>
          <p:cNvPr id="2057" name="Picture 9" descr="j0232523">
            <a:extLst>
              <a:ext uri="{FF2B5EF4-FFF2-40B4-BE49-F238E27FC236}">
                <a16:creationId xmlns:a16="http://schemas.microsoft.com/office/drawing/2014/main" id="{056D14C5-98D3-4C89-B743-503DD29A851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3357563"/>
            <a:ext cx="2076450" cy="3240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>
            <a:extLst>
              <a:ext uri="{FF2B5EF4-FFF2-40B4-BE49-F238E27FC236}">
                <a16:creationId xmlns:a16="http://schemas.microsoft.com/office/drawing/2014/main" id="{E6353AF9-6861-4E23-BE44-5DF66280B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88913"/>
            <a:ext cx="1223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Papír</a:t>
            </a:r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13E61FE0-0769-44EE-B882-3D1DB4F16E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60350"/>
            <a:ext cx="0" cy="6264275"/>
          </a:xfrm>
          <a:prstGeom prst="line">
            <a:avLst/>
          </a:prstGeom>
          <a:noFill/>
          <a:ln w="25400">
            <a:solidFill>
              <a:srgbClr val="7C9D1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8B8502A8-B75C-407C-B91C-446BB3F73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2276475"/>
            <a:ext cx="8353425" cy="0"/>
          </a:xfrm>
          <a:prstGeom prst="line">
            <a:avLst/>
          </a:prstGeom>
          <a:noFill/>
          <a:ln w="25400">
            <a:solidFill>
              <a:srgbClr val="7C9D1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CDB35FCE-11D3-4A5E-8B82-59000BBFE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36613"/>
            <a:ext cx="39798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latin typeface="Tw Cen MT" panose="020B0602020104020603" pitchFamily="34" charset="-18"/>
              </a:rPr>
              <a:t>Na papír máme v každé třídě koš či krabici. </a:t>
            </a:r>
            <a:endParaRPr lang="cs-CZ" altLang="cs-CZ" dirty="0"/>
          </a:p>
        </p:txBody>
      </p:sp>
      <p:pic>
        <p:nvPicPr>
          <p:cNvPr id="7182" name="Picture 14" descr="13213554002">
            <a:extLst>
              <a:ext uri="{FF2B5EF4-FFF2-40B4-BE49-F238E27FC236}">
                <a16:creationId xmlns:a16="http://schemas.microsoft.com/office/drawing/2014/main" id="{7D75A042-BC6D-4510-B375-AE45823778D0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412875"/>
            <a:ext cx="476250" cy="790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4" name="Text Box 16">
            <a:extLst>
              <a:ext uri="{FF2B5EF4-FFF2-40B4-BE49-F238E27FC236}">
                <a16:creationId xmlns:a16="http://schemas.microsoft.com/office/drawing/2014/main" id="{7BFB4C59-69F3-4EA8-992B-6A7A04D3C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88913"/>
            <a:ext cx="1223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Plast</a:t>
            </a:r>
          </a:p>
        </p:txBody>
      </p:sp>
      <p:pic>
        <p:nvPicPr>
          <p:cNvPr id="7185" name="Picture 17" descr="1acbe75d7ace88f37e1e8cca206706ca">
            <a:extLst>
              <a:ext uri="{FF2B5EF4-FFF2-40B4-BE49-F238E27FC236}">
                <a16:creationId xmlns:a16="http://schemas.microsoft.com/office/drawing/2014/main" id="{17CF55AC-26B7-4E99-B9C1-62A30592C8D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8350" y="1412875"/>
            <a:ext cx="571500" cy="790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8" name="Text Box 20">
            <a:extLst>
              <a:ext uri="{FF2B5EF4-FFF2-40B4-BE49-F238E27FC236}">
                <a16:creationId xmlns:a16="http://schemas.microsoft.com/office/drawing/2014/main" id="{BEC9E61B-7474-4F29-86CE-5B5D42307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836613"/>
            <a:ext cx="39798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latin typeface="Tw Cen MT" panose="020B0602020104020603" pitchFamily="34" charset="-18"/>
              </a:rPr>
              <a:t>Nádoba na plast, hlavně na sešlápnuté PET-lahve, kelímky od jogurtů, sáčky, je na školní chodbě.</a:t>
            </a:r>
          </a:p>
        </p:txBody>
      </p:sp>
      <p:sp>
        <p:nvSpPr>
          <p:cNvPr id="7189" name="Line 21">
            <a:extLst>
              <a:ext uri="{FF2B5EF4-FFF2-40B4-BE49-F238E27FC236}">
                <a16:creationId xmlns:a16="http://schemas.microsoft.com/office/drawing/2014/main" id="{538954EB-43E5-464F-9513-4C62D9E5C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4365625"/>
            <a:ext cx="8353425" cy="0"/>
          </a:xfrm>
          <a:prstGeom prst="line">
            <a:avLst/>
          </a:prstGeom>
          <a:noFill/>
          <a:ln w="25400">
            <a:solidFill>
              <a:srgbClr val="7C9D1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5" name="Text Box 27">
            <a:extLst>
              <a:ext uri="{FF2B5EF4-FFF2-40B4-BE49-F238E27FC236}">
                <a16:creationId xmlns:a16="http://schemas.microsoft.com/office/drawing/2014/main" id="{0EE58EAB-DF0C-46CC-BC85-4787C1926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420938"/>
            <a:ext cx="27352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Bioodpad</a:t>
            </a:r>
          </a:p>
        </p:txBody>
      </p:sp>
      <p:sp>
        <p:nvSpPr>
          <p:cNvPr id="7196" name="Text Box 28">
            <a:extLst>
              <a:ext uri="{FF2B5EF4-FFF2-40B4-BE49-F238E27FC236}">
                <a16:creationId xmlns:a16="http://schemas.microsoft.com/office/drawing/2014/main" id="{2135475F-C53E-45F1-85F2-F7DCA994D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276029"/>
            <a:ext cx="2305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Baterie</a:t>
            </a:r>
          </a:p>
        </p:txBody>
      </p:sp>
      <p:sp>
        <p:nvSpPr>
          <p:cNvPr id="7201" name="Text Box 33">
            <a:extLst>
              <a:ext uri="{FF2B5EF4-FFF2-40B4-BE49-F238E27FC236}">
                <a16:creationId xmlns:a16="http://schemas.microsoft.com/office/drawing/2014/main" id="{9D925B14-A119-475B-8232-36EFABF6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206" y="2961675"/>
            <a:ext cx="39798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latin typeface="Tw Cen MT" panose="020B0602020104020603" pitchFamily="34" charset="-18"/>
              </a:rPr>
              <a:t>Koš na bioodpad máme na chodbě – zelenou žabku. Patří tam slupky, ohryzky, tvrdé pečivo. Vše pak dává paní školnice do kompostéru. </a:t>
            </a:r>
          </a:p>
        </p:txBody>
      </p:sp>
      <p:pic>
        <p:nvPicPr>
          <p:cNvPr id="7207" name="Picture 39" descr="PA220083">
            <a:extLst>
              <a:ext uri="{FF2B5EF4-FFF2-40B4-BE49-F238E27FC236}">
                <a16:creationId xmlns:a16="http://schemas.microsoft.com/office/drawing/2014/main" id="{F2D706C3-773B-4697-97D7-0C73A2C8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7" y="505727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41" descr="PA220089">
            <a:extLst>
              <a:ext uri="{FF2B5EF4-FFF2-40B4-BE49-F238E27FC236}">
                <a16:creationId xmlns:a16="http://schemas.microsoft.com/office/drawing/2014/main" id="{53198738-BF01-4B9F-B155-F42FD250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3" y="515607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8ED6A69-36BD-4DF0-88EF-4CFCDDF46C2E}"/>
              </a:ext>
            </a:extLst>
          </p:cNvPr>
          <p:cNvSpPr/>
          <p:nvPr/>
        </p:nvSpPr>
        <p:spPr>
          <a:xfrm>
            <a:off x="395288" y="2989924"/>
            <a:ext cx="6267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latin typeface="Tw Cen MT" panose="020B0602020104020603" pitchFamily="34" charset="-18"/>
              </a:rPr>
              <a:t>Pro nasbírané baterie si jezdí firma </a:t>
            </a:r>
            <a:r>
              <a:rPr lang="cs-CZ" altLang="cs-CZ" dirty="0" err="1">
                <a:latin typeface="Tw Cen MT" panose="020B0602020104020603" pitchFamily="34" charset="-18"/>
              </a:rPr>
              <a:t>Ecobat</a:t>
            </a:r>
            <a:r>
              <a:rPr lang="cs-CZ" altLang="cs-CZ" dirty="0">
                <a:latin typeface="Tw Cen MT" panose="020B0602020104020603" pitchFamily="34" charset="-18"/>
              </a:rPr>
              <a:t>.</a:t>
            </a:r>
          </a:p>
          <a:p>
            <a:r>
              <a:rPr lang="cs-CZ" dirty="0">
                <a:latin typeface="Tw Cen MT" panose="020B0602020104020603" pitchFamily="34" charset="-18"/>
              </a:rPr>
              <a:t>Za sběr získáváme body do </a:t>
            </a:r>
            <a:r>
              <a:rPr lang="cs-CZ" dirty="0" err="1">
                <a:latin typeface="Tw Cen MT" panose="020B0602020104020603" pitchFamily="34" charset="-18"/>
              </a:rPr>
              <a:t>Recyklohraní</a:t>
            </a:r>
            <a:r>
              <a:rPr lang="cs-CZ" dirty="0">
                <a:latin typeface="Tw Cen MT" panose="020B0602020104020603" pitchFamily="34" charset="-18"/>
              </a:rPr>
              <a:t>.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F855C50-07E8-4F96-9193-CB21AC327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017" y="3600338"/>
            <a:ext cx="500062" cy="7210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95E229-3203-496B-BD6D-23699A97D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4" y="2379515"/>
            <a:ext cx="1150372" cy="18266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E18263E-EA23-4BC9-8089-99331CB93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259" y="3648939"/>
            <a:ext cx="1008292" cy="6724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99C023E-B46A-4F98-91BC-CADC360B9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46" y="4453334"/>
            <a:ext cx="2654407" cy="22585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180665-02D5-4A0F-9429-B91F76F28E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707216" y="4497565"/>
            <a:ext cx="1683805" cy="224507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96C5D78F-A055-4D55-8506-E96799456D1E}"/>
              </a:ext>
            </a:extLst>
          </p:cNvPr>
          <p:cNvSpPr/>
          <p:nvPr/>
        </p:nvSpPr>
        <p:spPr>
          <a:xfrm>
            <a:off x="6588224" y="3244334"/>
            <a:ext cx="20512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</a:t>
            </a:r>
            <a:r>
              <a:rPr lang="en-GB" dirty="0" err="1"/>
              <a:t>Učíme</a:t>
            </a:r>
            <a:r>
              <a:rPr lang="en-GB" dirty="0"/>
              <a:t> se</a:t>
            </a:r>
            <a:r>
              <a:rPr lang="cs-CZ" dirty="0"/>
              <a:t> </a:t>
            </a:r>
            <a:r>
              <a:rPr lang="en-GB" dirty="0" err="1"/>
              <a:t>recyklovat</a:t>
            </a:r>
            <a:r>
              <a:rPr lang="en-GB" dirty="0"/>
              <a:t> </a:t>
            </a:r>
            <a:r>
              <a:rPr lang="en-GB" dirty="0" err="1"/>
              <a:t>elektrospotřebiče</a:t>
            </a:r>
            <a:r>
              <a:rPr lang="en-GB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4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4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4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4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4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4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4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4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4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400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400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400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1"/>
      <p:bldP spid="7173" grpId="2"/>
      <p:bldP spid="7179" grpId="0"/>
      <p:bldP spid="7179" grpId="1"/>
      <p:bldP spid="7184" grpId="0"/>
      <p:bldP spid="7184" grpId="1"/>
      <p:bldP spid="7188" grpId="0"/>
      <p:bldP spid="7188" grpId="1"/>
      <p:bldP spid="7195" grpId="0"/>
      <p:bldP spid="7196" grpId="0" build="allAtOnce"/>
      <p:bldP spid="7201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2742FA71-732C-49A8-B3E0-5D31EA125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60350"/>
            <a:ext cx="7848600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bg2"/>
              </a:buClr>
              <a:buSzPct val="80000"/>
              <a:buFontTx/>
              <a:buNone/>
            </a:pPr>
            <a:endParaRPr lang="cs-CZ" altLang="cs-CZ" sz="3000">
              <a:effectLst>
                <a:outerShdw blurRad="38100" dist="38100" dir="2700000" algn="tl">
                  <a:srgbClr val="C0C0C0"/>
                </a:outerShdw>
              </a:effectLst>
              <a:latin typeface="Tw Cen MT" panose="020B0602020104020603" pitchFamily="34" charset="-18"/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00516C0D-0FD3-4E34-AB95-B2C9EBB4F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33375"/>
            <a:ext cx="7921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Třídění si i sami zpříjemňujeme různými        </a:t>
            </a:r>
          </a:p>
          <a:p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                       ,              ,                a                .</a:t>
            </a:r>
          </a:p>
        </p:txBody>
      </p:sp>
      <p:sp>
        <p:nvSpPr>
          <p:cNvPr id="11297" name="Text Box 33">
            <a:extLst>
              <a:ext uri="{FF2B5EF4-FFF2-40B4-BE49-F238E27FC236}">
                <a16:creationId xmlns:a16="http://schemas.microsoft.com/office/drawing/2014/main" id="{EF1FEB80-3144-4603-B02C-00FD6446B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765175"/>
            <a:ext cx="316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„ekoaktivitami“</a:t>
            </a:r>
          </a:p>
        </p:txBody>
      </p:sp>
      <p:sp>
        <p:nvSpPr>
          <p:cNvPr id="11298" name="Text Box 34">
            <a:extLst>
              <a:ext uri="{FF2B5EF4-FFF2-40B4-BE49-F238E27FC236}">
                <a16:creationId xmlns:a16="http://schemas.microsoft.com/office/drawing/2014/main" id="{4DFED82E-5002-4894-97CD-75696663C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765175"/>
            <a:ext cx="194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výzkumy</a:t>
            </a:r>
          </a:p>
        </p:txBody>
      </p:sp>
      <p:sp>
        <p:nvSpPr>
          <p:cNvPr id="11299" name="Text Box 35">
            <a:extLst>
              <a:ext uri="{FF2B5EF4-FFF2-40B4-BE49-F238E27FC236}">
                <a16:creationId xmlns:a16="http://schemas.microsoft.com/office/drawing/2014/main" id="{80B2C8BD-9BBA-4511-80EB-E23023F06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765175"/>
            <a:ext cx="2233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exkurzemi</a:t>
            </a:r>
          </a:p>
        </p:txBody>
      </p:sp>
      <p:sp>
        <p:nvSpPr>
          <p:cNvPr id="11300" name="Text Box 36">
            <a:extLst>
              <a:ext uri="{FF2B5EF4-FFF2-40B4-BE49-F238E27FC236}">
                <a16:creationId xmlns:a16="http://schemas.microsoft.com/office/drawing/2014/main" id="{AAD4D17F-EED9-46D8-8BEB-FE0CC0F7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765175"/>
            <a:ext cx="2160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anose="020B0602020104020603" pitchFamily="34" charset="-18"/>
              </a:rPr>
              <a:t>soutěžemi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9DCA56-AC80-4E41-AFF4-B391C48C1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66" y="1381402"/>
            <a:ext cx="6972267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7" grpId="0"/>
      <p:bldP spid="11298" grpId="1"/>
      <p:bldP spid="11299" grpId="1"/>
      <p:bldP spid="11300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114</Words>
  <Application>Microsoft Office PowerPoint</Application>
  <PresentationFormat>Předvádění na obrazovce (4:3)</PresentationFormat>
  <Paragraphs>27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7" baseType="lpstr">
      <vt:lpstr>Arial</vt:lpstr>
      <vt:lpstr>Tw Cen MT</vt:lpstr>
      <vt:lpstr>Wingdings</vt:lpstr>
      <vt:lpstr>Výchozí návrh</vt:lpstr>
      <vt:lpstr>Jak třídíme v naší škole?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Martinka</dc:creator>
  <cp:lastModifiedBy>Milan Miko</cp:lastModifiedBy>
  <cp:revision>34</cp:revision>
  <dcterms:created xsi:type="dcterms:W3CDTF">2009-11-19T15:24:03Z</dcterms:created>
  <dcterms:modified xsi:type="dcterms:W3CDTF">2019-04-06T14:17:52Z</dcterms:modified>
</cp:coreProperties>
</file>